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Roboto Mon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boldItalic.fntdata"/><Relationship Id="rId61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7a27ecf5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7a27ecf5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3e661386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3e661386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3e661386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3e66138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2a92f460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72a92f460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3aff34184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3aff34184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3aff3418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3aff3418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3aff3418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3aff3418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3aff3418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3aff3418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3aff3418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3aff3418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3aff3418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3aff3418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3aff34184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3aff3418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2a92f46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2a92f46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3aff3418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63aff3418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3aff3418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3aff3418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3aff34184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3aff3418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3aff34184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63aff34184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2d8a91f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72d8a91f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72d8a91f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72d8a91f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2d8a91f2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72d8a91f2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2d8a91f2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2d8a91f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2d8a91f2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72d8a91f2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2d8a91f2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2d8a91f2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2a92f460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2a92f460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2d8a91f2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2d8a91f2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2d8a91f2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72d8a91f2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2d8a91f2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72d8a91f2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3aff34184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63aff34184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63aff34184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63aff3418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3aff34184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3aff34184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63aff34184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63aff34184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3aff34184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63aff3418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63aff34184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63aff34184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63aff34184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63aff34184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2a92f460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2a92f460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63aff34184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63aff34184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3aff3418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63aff3418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2a92f460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2a92f460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2a92f460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2a92f460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2a92f460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2a92f460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2a92f460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2a92f46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3e661386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3e661386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hyperlink" Target="https://felipeoliveira-collab.github.io/informatica/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mailto:felipeoliveira.ufpb@gmail.com" TargetMode="External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mailto:felipeoliveira.ufpb@gmail.com" TargetMode="External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mailto:felipeoliveira.ufpb@gmail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felipeoliveira-collab.github.io/informatica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hyperlink" Target="mailto:felipeoliveira.ufpb@gmail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mailto:felipeoliveira.ufpb@gmail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2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mailto:felipeoliveira.ufpb@gmail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mailto:felipeoliveira.ufpb@gmail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mailto:felipeoliveira.ufpb@gmail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mailto:felipeoliveira.ufpb@gmail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mailto:felipeoliveira.ufpb@gmail.com" TargetMode="External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mailto:felipeoliveira.ufpb@gmail.com" TargetMode="External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437650" y="1979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Informática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00" y="544575"/>
            <a:ext cx="746625" cy="7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254975" y="40571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Prof. Felipe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Data: 04/08/2025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707100" y="491950"/>
            <a:ext cx="51498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Universidade Federal da Paraíba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Centro de Ciências Agrárias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Departamento de Ciências Fundamentais e Sociais (DCFS)</a:t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642950" y="920075"/>
            <a:ext cx="228900" cy="46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354600" y="3107250"/>
            <a:ext cx="423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Site da disciplina: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https://felipeoliveira-collab.github.io/informatica/</a:t>
            </a:r>
            <a:r>
              <a:rPr lang="pt-BR"/>
              <a:t> </a:t>
            </a:r>
            <a:endParaRPr/>
          </a:p>
        </p:txBody>
      </p:sp>
      <p:pic>
        <p:nvPicPr>
          <p:cNvPr id="92" name="Google Shape;92;p13" title="QR CODE SITE COM MATERIAIS DA DISICPLIN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1800" y="2667500"/>
            <a:ext cx="2249800" cy="22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831425" y="59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Calendário 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" y="532475"/>
            <a:ext cx="451525" cy="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0" y="4627800"/>
            <a:ext cx="5562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Universidade Federal da Paraíba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Departamento de Ciências Fundamentais e Sociais CCA</a:t>
            </a:r>
            <a:endParaRPr sz="1000"/>
          </a:p>
        </p:txBody>
      </p:sp>
      <p:sp>
        <p:nvSpPr>
          <p:cNvPr id="173" name="Google Shape;173;p22"/>
          <p:cNvSpPr txBox="1"/>
          <p:nvPr/>
        </p:nvSpPr>
        <p:spPr>
          <a:xfrm>
            <a:off x="4970400" y="4743300"/>
            <a:ext cx="417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felipeoliveira.ufpb@gmail.com</a:t>
            </a:r>
            <a:r>
              <a:rPr b="1" lang="pt-BR" sz="1100">
                <a:solidFill>
                  <a:srgbClr val="5E5E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rgbClr val="5E5E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675" y="0"/>
            <a:ext cx="5487451" cy="48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831425" y="59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Calendário 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" y="532475"/>
            <a:ext cx="451525" cy="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0" y="4627800"/>
            <a:ext cx="5562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Universidade Federal da Paraíba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Departamento de Ciências Fundamentais e Sociais CCA</a:t>
            </a:r>
            <a:endParaRPr sz="1000"/>
          </a:p>
        </p:txBody>
      </p:sp>
      <p:sp>
        <p:nvSpPr>
          <p:cNvPr id="182" name="Google Shape;182;p23"/>
          <p:cNvSpPr txBox="1"/>
          <p:nvPr/>
        </p:nvSpPr>
        <p:spPr>
          <a:xfrm>
            <a:off x="4970400" y="4743300"/>
            <a:ext cx="417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felipeoliveira.ufpb@gmail.com</a:t>
            </a:r>
            <a:r>
              <a:rPr b="1" lang="pt-BR" sz="1100">
                <a:solidFill>
                  <a:srgbClr val="5E5E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rgbClr val="5E5E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025" y="1499150"/>
            <a:ext cx="6377624" cy="9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729450" y="2078875"/>
            <a:ext cx="7688700" cy="25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COSTA, Jorge Luís. Introdução à Informática: hardware, software e sistema operacional. São Paulo: Forma Educacional Editora, 2024.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GOVERNO DO ESTADO DO CEARÁ. Coleção Componentes Eletivos Fundantes: Informática Básica. Fortaleza: SEDUC, 2021.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FUSTINONI, D. F. R.; FERNANDES, F. C.; LEITE, F. N. Informática Básica para o Ensino Técnico Profissionalizante. Brasília: Editora IFB, 2013.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SOUSA, Bruno Jefferson de; DIAS JÚNIOR, José Jorge Lima; FORMIGA, Andrei de Araújo. Introdução a Programação. João Pessoa: Editora da UFPB, 2014.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MANZANO, José Augusto N. G.; OLIVEIRA, Jayr Figueiredo de. Algoritmos: lógica para desenvolvimento de programação de computadores. 29. ed. São Paulo: Érica, 2019. 368 p.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LOPES, Anita; GARCIA, Guto. Introdução à programação. Rio de Janeiro: Elsevier, 2002. 15. reimpressão.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" y="532475"/>
            <a:ext cx="451525" cy="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0" y="4627800"/>
            <a:ext cx="5562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Universidade Federal da Paraíba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Departamento de Ciências Fundamentais e Sociais CCA</a:t>
            </a:r>
            <a:endParaRPr sz="1000"/>
          </a:p>
        </p:txBody>
      </p:sp>
      <p:sp>
        <p:nvSpPr>
          <p:cNvPr id="192" name="Google Shape;192;p24"/>
          <p:cNvSpPr txBox="1"/>
          <p:nvPr/>
        </p:nvSpPr>
        <p:spPr>
          <a:xfrm>
            <a:off x="4970400" y="4743300"/>
            <a:ext cx="417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felipeoliveira.ufpb@gmail.com</a:t>
            </a:r>
            <a:r>
              <a:rPr b="1" lang="pt-BR" sz="1100">
                <a:solidFill>
                  <a:srgbClr val="5E5E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rgbClr val="5E5E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Onde encontro os materiais da disciplina?</a:t>
            </a:r>
            <a:endParaRPr/>
          </a:p>
        </p:txBody>
      </p:sp>
      <p:sp>
        <p:nvSpPr>
          <p:cNvPr id="198" name="Google Shape;198;p25"/>
          <p:cNvSpPr txBox="1"/>
          <p:nvPr/>
        </p:nvSpPr>
        <p:spPr>
          <a:xfrm>
            <a:off x="729450" y="2078875"/>
            <a:ext cx="423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Site da disciplina: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https://felipeoliveira-collab.github.io/informatica/</a:t>
            </a:r>
            <a:r>
              <a:rPr lang="pt-BR"/>
              <a:t> </a:t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 b="6342" l="10982" r="41269" t="4578"/>
          <a:stretch/>
        </p:blipFill>
        <p:spPr>
          <a:xfrm>
            <a:off x="4631075" y="1737850"/>
            <a:ext cx="4366276" cy="457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 title="QR CODE SITE COM MATERIAIS DA DISICPLIN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350" y="2694475"/>
            <a:ext cx="2249800" cy="22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437650" y="1979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Aula 1 - Introdução à i</a:t>
            </a:r>
            <a:r>
              <a:rPr lang="pt-BR" sz="4200"/>
              <a:t>nformática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00" y="544575"/>
            <a:ext cx="746625" cy="7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254975" y="40571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Prof. Felipe Cunha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Data: 04/08/2025</a:t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1707100" y="491950"/>
            <a:ext cx="51498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Universidade Federal da Paraíba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Centro de Ciências Agrárias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Departamento de Ciências Fundamentais e Sociais (DCFS)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642950" y="920075"/>
            <a:ext cx="228900" cy="46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</a:t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Compreender o que é informática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• Identificar os componentes de um computador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• Diferenciar hardware e software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• Conhecer tipos de software e arquitetura básica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Informática?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Estudo do processamento automático da informação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Envolve coleta, armazenamento, processamento e transmissão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Dado, informação e conhecimento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101175" y="1953200"/>
            <a:ext cx="2669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Fato bruto, sem interpretação.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Exemplos: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Umidade do solo = 25%</a:t>
            </a:r>
            <a:b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Temperatura = 32°C</a:t>
            </a:r>
            <a:b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Precipitação = 12 mm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2695425" y="1953200"/>
            <a:ext cx="35604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/>
              <a:t>Informação: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Dados organizados e contextualizados.</a:t>
            </a:r>
            <a:br>
              <a:rPr lang="pt-BR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Exemplos:</a:t>
            </a:r>
            <a:br>
              <a:rPr b="1" lang="pt-BR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/>
              <a:t>Média de umidade do solo em cada amostra</a:t>
            </a:r>
            <a:br>
              <a:rPr lang="pt-BR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/>
              <a:t>Gráfico da variação de temperatura na semana</a:t>
            </a:r>
            <a:br>
              <a:rPr lang="pt-BR" sz="1100"/>
            </a:br>
            <a:endParaRPr sz="11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048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t/>
            </a:r>
            <a:endParaRPr b="1" sz="1200"/>
          </a:p>
        </p:txBody>
      </p:sp>
      <p:sp>
        <p:nvSpPr>
          <p:cNvPr id="229" name="Google Shape;229;p29"/>
          <p:cNvSpPr txBox="1"/>
          <p:nvPr/>
        </p:nvSpPr>
        <p:spPr>
          <a:xfrm>
            <a:off x="6197200" y="1920050"/>
            <a:ext cx="3000000" cy="3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/>
              <a:t>Conhecimento: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pt-BR" sz="1100"/>
              <a:t>Interpretação das informações para tomar decisões.</a:t>
            </a:r>
            <a:br>
              <a:rPr lang="pt-BR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pt-BR" sz="1100"/>
              <a:t>Exemplos:</a:t>
            </a:r>
            <a:br>
              <a:rPr b="1" lang="pt-BR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/>
              <a:t>“O solo está abaixo do nível ideal → iniciar irrigação”</a:t>
            </a:r>
            <a:br>
              <a:rPr lang="pt-BR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/>
              <a:t>“Temperaturas elevadas → ajustar horário de irrigação”</a:t>
            </a:r>
            <a:br>
              <a:rPr lang="pt-BR" sz="1100"/>
            </a:b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/>
              <a:t>“Precipitação suficiente → reduzir uso de bomba para economizar energia”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Transformação de Dados em Informação</a:t>
            </a:r>
            <a:endParaRPr/>
          </a:p>
        </p:txBody>
      </p:sp>
      <p:grpSp>
        <p:nvGrpSpPr>
          <p:cNvPr id="235" name="Google Shape;235;p30"/>
          <p:cNvGrpSpPr/>
          <p:nvPr/>
        </p:nvGrpSpPr>
        <p:grpSpPr>
          <a:xfrm>
            <a:off x="5664190" y="2176100"/>
            <a:ext cx="3068681" cy="3483050"/>
            <a:chOff x="5632317" y="1189775"/>
            <a:chExt cx="3305700" cy="3483050"/>
          </a:xfrm>
        </p:grpSpPr>
        <p:sp>
          <p:nvSpPr>
            <p:cNvPr id="236" name="Google Shape;236;p3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Informação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30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"/>
                  <a:ea typeface="Roboto"/>
                  <a:cs typeface="Roboto"/>
                  <a:sym typeface="Roboto"/>
                </a:rPr>
                <a:t>orientação para ação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"/>
                  <a:ea typeface="Roboto"/>
                  <a:cs typeface="Roboto"/>
                  <a:sym typeface="Roboto"/>
                </a:rPr>
                <a:t>“O solo está seco”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8" name="Google Shape;238;p30"/>
          <p:cNvGrpSpPr/>
          <p:nvPr/>
        </p:nvGrpSpPr>
        <p:grpSpPr>
          <a:xfrm>
            <a:off x="77875" y="2176204"/>
            <a:ext cx="3068778" cy="3482846"/>
            <a:chOff x="0" y="1189989"/>
            <a:chExt cx="3546900" cy="3482846"/>
          </a:xfrm>
        </p:grpSpPr>
        <p:sp>
          <p:nvSpPr>
            <p:cNvPr id="239" name="Google Shape;239;p3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Dados (valores brutos)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30"/>
            <p:cNvSpPr txBox="1"/>
            <p:nvPr/>
          </p:nvSpPr>
          <p:spPr>
            <a:xfrm>
              <a:off x="407506" y="2057136"/>
              <a:ext cx="2484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"/>
                  <a:ea typeface="Roboto"/>
                  <a:cs typeface="Roboto"/>
                  <a:sym typeface="Roboto"/>
                </a:rPr>
                <a:t>Umidade = 18%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"/>
                  <a:ea typeface="Roboto"/>
                  <a:cs typeface="Roboto"/>
                  <a:sym typeface="Roboto"/>
                </a:rPr>
                <a:t>Sensor lê a umidade do solo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1" name="Google Shape;241;p30"/>
          <p:cNvGrpSpPr/>
          <p:nvPr/>
        </p:nvGrpSpPr>
        <p:grpSpPr>
          <a:xfrm>
            <a:off x="3022042" y="2176100"/>
            <a:ext cx="2754676" cy="3483050"/>
            <a:chOff x="2944204" y="1189775"/>
            <a:chExt cx="3305744" cy="3483050"/>
          </a:xfrm>
        </p:grpSpPr>
        <p:sp>
          <p:nvSpPr>
            <p:cNvPr id="242" name="Google Shape;242;p3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Transformação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30"/>
            <p:cNvSpPr txBox="1"/>
            <p:nvPr/>
          </p:nvSpPr>
          <p:spPr>
            <a:xfrm>
              <a:off x="3042048" y="2057125"/>
              <a:ext cx="3207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/>
                <a:t>Organização:</a:t>
              </a:r>
              <a:endParaRPr b="1" sz="1100"/>
            </a:p>
            <a:p>
              <a:pPr indent="-2984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SzPts val="1100"/>
                <a:buChar char="●"/>
              </a:pPr>
              <a:r>
                <a:rPr lang="pt-BR" sz="1100"/>
                <a:t>Esse valor é colocado em uma planilha.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pt-BR" sz="1100"/>
                <a:t>Interpretação com base em parâmetros agronômicos:</a:t>
              </a:r>
              <a:endParaRPr b="1" sz="1100"/>
            </a:p>
            <a:p>
              <a:pPr indent="-2984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SzPts val="1100"/>
                <a:buChar char="●"/>
              </a:pPr>
              <a:r>
                <a:rPr lang="pt-BR" sz="1100"/>
                <a:t>Consultar tabela e comparar </a:t>
              </a:r>
              <a:r>
                <a:rPr b="1" lang="pt-BR" sz="1100"/>
                <a:t>18%</a:t>
              </a:r>
              <a:r>
                <a:rPr lang="pt-BR" sz="1100"/>
                <a:t> com a faixa ideal (40–60%).</a:t>
              </a:r>
              <a:endParaRPr sz="1100"/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●"/>
              </a:pPr>
              <a:r>
                <a:rPr lang="pt-BR" sz="1100"/>
                <a:t>Concluir: </a:t>
              </a:r>
              <a:r>
                <a:rPr i="1" lang="pt-BR" sz="1100"/>
                <a:t>“O solo está seco.”</a:t>
              </a:r>
              <a:endParaRPr i="1" sz="1100"/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/>
          </a:blip>
          <a:srcRect b="34245" l="0" r="73828" t="0"/>
          <a:stretch/>
        </p:blipFill>
        <p:spPr>
          <a:xfrm>
            <a:off x="765975" y="3594975"/>
            <a:ext cx="918874" cy="15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1" title="basics-of-soil-moisture-sensor-and-how-to-use-it-with-v0-3mmnli899unc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90500"/>
            <a:ext cx="71437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2070400" y="211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Formação: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Graduação em Ciência da Computação (UFPB - 2014)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Mestrado em Informática (UFPB - 2016)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Doutorando em Ciência da Computação (UFCG - Atual)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" y="532475"/>
            <a:ext cx="451525" cy="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0" y="4627800"/>
            <a:ext cx="5562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Universidade Federal da Paraíba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Departamento de Ciências Fundamentais e Sociais CCA</a:t>
            </a:r>
            <a:endParaRPr sz="1000"/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00" y="2088538"/>
            <a:ext cx="966425" cy="9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2070400" y="37546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13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felipeoliveira.ufpb@gmail.com</a:t>
            </a:r>
            <a:r>
              <a:rPr b="1" lang="pt-BR" sz="1300">
                <a:solidFill>
                  <a:srgbClr val="5E5E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300">
              <a:solidFill>
                <a:srgbClr val="5E5E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Informática?</a:t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Informática é a ciência que estuda o tratamento, processamento e uso automático da informação por meio de computadores e sistemas computacionais.</a:t>
            </a:r>
            <a:endParaRPr/>
          </a:p>
        </p:txBody>
      </p:sp>
      <p:pic>
        <p:nvPicPr>
          <p:cNvPr id="258" name="Google Shape;258;p32" title="infor matic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552" y="2968577"/>
            <a:ext cx="4910600" cy="16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/>
          <p:nvPr/>
        </p:nvSpPr>
        <p:spPr>
          <a:xfrm>
            <a:off x="1857850" y="3486825"/>
            <a:ext cx="2015700" cy="38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Informática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um Computador?</a:t>
            </a:r>
            <a:endParaRPr/>
          </a:p>
        </p:txBody>
      </p:sp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729450" y="2078875"/>
            <a:ext cx="76887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Computador é uma máquina capaz de receber dados, processá-los e gerar informações de forma rápida, segura e confiável.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Características principais: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Construído por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componentes eletrônicos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Capaz de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armazenar, processar e transmitir informações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 com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+ software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266" name="Google Shape;266;p33" title="agricultor-analisando-dados-agricolas-no-computador_38013-1013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050" y="2708400"/>
            <a:ext cx="34290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539125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computadores</a:t>
            </a:r>
            <a:endParaRPr/>
          </a:p>
        </p:txBody>
      </p:sp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4" title="tipos de computadores.jpg"/>
          <p:cNvPicPr preferRelativeResize="0"/>
          <p:nvPr/>
        </p:nvPicPr>
        <p:blipFill rotWithShape="1">
          <a:blip r:embed="rId3">
            <a:alphaModFix/>
          </a:blip>
          <a:srcRect b="7791" l="3342" r="2760" t="5252"/>
          <a:stretch/>
        </p:blipFill>
        <p:spPr>
          <a:xfrm>
            <a:off x="1667525" y="1761000"/>
            <a:ext cx="4853150" cy="338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727650" y="600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do sistema computacional</a:t>
            </a:r>
            <a:endParaRPr/>
          </a:p>
        </p:txBody>
      </p: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5" title="output.png"/>
          <p:cNvPicPr preferRelativeResize="0"/>
          <p:nvPr/>
        </p:nvPicPr>
        <p:blipFill rotWithShape="1">
          <a:blip r:embed="rId3">
            <a:alphaModFix/>
          </a:blip>
          <a:srcRect b="34684" l="0" r="67123" t="39195"/>
          <a:stretch/>
        </p:blipFill>
        <p:spPr>
          <a:xfrm>
            <a:off x="681325" y="3558075"/>
            <a:ext cx="2283824" cy="9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 title="output.png"/>
          <p:cNvPicPr preferRelativeResize="0"/>
          <p:nvPr/>
        </p:nvPicPr>
        <p:blipFill rotWithShape="1">
          <a:blip r:embed="rId3">
            <a:alphaModFix/>
          </a:blip>
          <a:srcRect b="34684" l="37610" r="33995" t="39195"/>
          <a:stretch/>
        </p:blipFill>
        <p:spPr>
          <a:xfrm>
            <a:off x="880325" y="2523025"/>
            <a:ext cx="1972400" cy="9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 title="output.png"/>
          <p:cNvPicPr preferRelativeResize="0"/>
          <p:nvPr/>
        </p:nvPicPr>
        <p:blipFill rotWithShape="1">
          <a:blip r:embed="rId3">
            <a:alphaModFix/>
          </a:blip>
          <a:srcRect b="34684" l="72353" r="0" t="39195"/>
          <a:stretch/>
        </p:blipFill>
        <p:spPr>
          <a:xfrm>
            <a:off x="906262" y="1487975"/>
            <a:ext cx="1920526" cy="9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 title="peoplewa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650" y="1135825"/>
            <a:ext cx="4117824" cy="411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Hardware</a:t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729450" y="2042150"/>
            <a:ext cx="7688700" cy="30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Hardware é a parte física do computador, ou seja, todos os componentes que podem ser tocados, como placa-mãe, processador, memória, dispositivos de entrada e saída, e dispositivos de armazenamento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Software é a parte lógica do computador, composta por programas e instruções que controlam o funcionamento do hardware. Divide-se em: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Software de Sistema: Ex.: Windows, Linux.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Software Aplicativo: Ex.: Excel, Word.</a:t>
            </a:r>
            <a:endParaRPr/>
          </a:p>
        </p:txBody>
      </p:sp>
      <p:sp>
        <p:nvSpPr>
          <p:cNvPr id="290" name="Google Shape;290;p36"/>
          <p:cNvSpPr txBox="1"/>
          <p:nvPr>
            <p:ph type="title"/>
          </p:nvPr>
        </p:nvSpPr>
        <p:spPr>
          <a:xfrm>
            <a:off x="729450" y="2905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</a:t>
            </a:r>
            <a:r>
              <a:rPr lang="pt-BR"/>
              <a:t>ware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CPU – Unidade Central de Processamento</a:t>
            </a:r>
            <a:endParaRPr/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onde são processadas as instruções e comandos.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Pode-se dizer que é o “cérebro” do computador.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É quem comanda todas as demais partes da máquina de forma ordenada e rápida.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É onde ocorrem os cálculos e onde as informações são recebidas e processadas para apresentar o resultado exigido.</a:t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 rotWithShape="1">
          <a:blip r:embed="rId3">
            <a:alphaModFix/>
          </a:blip>
          <a:srcRect b="0" l="15503" r="6237" t="0"/>
          <a:stretch/>
        </p:blipFill>
        <p:spPr>
          <a:xfrm>
            <a:off x="6853200" y="701875"/>
            <a:ext cx="2237750" cy="21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da CPU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729450" y="2078875"/>
            <a:ext cx="7688700" cy="29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Buscar as instruções na memória, uma de cada vez – fase de leitura;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Interpretar a instrução – decodificar;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Buscar os dados onde estiverem armazenados, para trazê-los à CPU;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Executar a operação com os dados;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Guardar, se for o caso, o resultado no local definido na instrução;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Reinicia o processo apanhando nova instrução.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Memória</a:t>
            </a:r>
            <a:endParaRPr/>
          </a:p>
        </p:txBody>
      </p:sp>
      <p:sp>
        <p:nvSpPr>
          <p:cNvPr id="309" name="Google Shape;309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Primária: É aquela acessada diretamente pela unidade lógica e aritmética.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Secundária: Usada para gravar grande quantidade de dados por um longo período de tempo.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Memória Primária</a:t>
            </a:r>
            <a:endParaRPr/>
          </a:p>
        </p:txBody>
      </p:sp>
      <p:sp>
        <p:nvSpPr>
          <p:cNvPr id="315" name="Google Shape;315;p40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RAM (Random Access Memory): Volátil.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ROM (Read Only Memory): Não volátil, conteúdo gravado pelo fabricante.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Cache: Ponte de acesso entre a memória RAM e o HD. Sempre que a memória RAM precisa de uma informação solicitada pelo processador, ela procura no HD, mas antes passa pela cache para ver se está lá.</a:t>
            </a:r>
            <a:endParaRPr/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875" y="535170"/>
            <a:ext cx="4104326" cy="25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075" y="3415566"/>
            <a:ext cx="1715501" cy="9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HD ( ou disco rígido) e SSD(Drive de Estado Sólido)</a:t>
            </a:r>
            <a:endParaRPr/>
          </a:p>
        </p:txBody>
      </p:sp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Unidade de disco interna.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Todos os programas utilizados estão gravados no HD.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Responsável por armazenar e executar dados internos da máquina.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 b="0" l="0" r="0" t="9567"/>
          <a:stretch/>
        </p:blipFill>
        <p:spPr>
          <a:xfrm>
            <a:off x="5172650" y="1812399"/>
            <a:ext cx="3821050" cy="18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Ementa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Histórico e evolução dos computadores. Terminologias. Tecnologias e aplicações da informática. Sistemas operacionais. Processador de texto. Planilha eletrônica. Redes de computadores.</a:t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" y="532475"/>
            <a:ext cx="451525" cy="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0" y="4627800"/>
            <a:ext cx="5562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Universidade Federal da Paraíba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Departamento de Ciências Fundamentais e Sociais CCA</a:t>
            </a:r>
            <a:endParaRPr sz="1000"/>
          </a:p>
        </p:txBody>
      </p:sp>
      <p:sp>
        <p:nvSpPr>
          <p:cNvPr id="111" name="Google Shape;111;p15"/>
          <p:cNvSpPr txBox="1"/>
          <p:nvPr/>
        </p:nvSpPr>
        <p:spPr>
          <a:xfrm>
            <a:off x="4970400" y="4743300"/>
            <a:ext cx="417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felipeoliveira.ufpb@gmail.com</a:t>
            </a:r>
            <a:r>
              <a:rPr b="1" lang="pt-BR" sz="1100">
                <a:solidFill>
                  <a:srgbClr val="5E5E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rgbClr val="5E5E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Memória Secundária</a:t>
            </a:r>
            <a:endParaRPr/>
          </a:p>
        </p:txBody>
      </p:sp>
      <p:sp>
        <p:nvSpPr>
          <p:cNvPr id="330" name="Google Shape;330;p42"/>
          <p:cNvSpPr txBox="1"/>
          <p:nvPr>
            <p:ph idx="1" type="body"/>
          </p:nvPr>
        </p:nvSpPr>
        <p:spPr>
          <a:xfrm>
            <a:off x="729450" y="2078875"/>
            <a:ext cx="7688700" cy="30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 drive: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Dispositivo de armazenamento constituído por memória flash e interface USB.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Vantagens:</a:t>
            </a:r>
            <a:b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 compactos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 rápidos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Maior capacidade de armazenamento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Mais resistentes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700" y="2530475"/>
            <a:ext cx="2446024" cy="244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Discos Ópticos</a:t>
            </a:r>
            <a:endParaRPr/>
          </a:p>
        </p:txBody>
      </p:sp>
      <p:sp>
        <p:nvSpPr>
          <p:cNvPr id="337" name="Google Shape;337;p43"/>
          <p:cNvSpPr txBox="1"/>
          <p:nvPr>
            <p:ph idx="1" type="body"/>
          </p:nvPr>
        </p:nvSpPr>
        <p:spPr>
          <a:xfrm>
            <a:off x="729450" y="2078875"/>
            <a:ext cx="76887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Sua gravação é feita através de pequenos buracos “queimados” por um laser.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Capacidade de armazenamento do CD é aproximadamente 700MB/80min.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CD-ROM: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Somente leitura.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CD-R: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Gravável.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CD-RW: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Regravável.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463" y="2973163"/>
            <a:ext cx="23336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Periféricos</a:t>
            </a:r>
            <a:endParaRPr/>
          </a:p>
        </p:txBody>
      </p:sp>
      <p:sp>
        <p:nvSpPr>
          <p:cNvPr id="344" name="Google Shape;344;p44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Periféricos – Entrada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Permitem ao computador acessar informações do mundo externo.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As informações são traduzidas em códigos que possam ser entendidos pela CPU.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Exemplos: Teclado, Mouse, Scanner, Webcam.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Periféricos – Saída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Convertem impulsos elétricos, permitindo a saída de informações para meios externos e possibilitando sua visualização, armazenamento ou utilização por outro equipamento.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Exemplos: Monitor, Impressora, Projetor.</a:t>
            </a:r>
            <a:endParaRPr/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725" y="533218"/>
            <a:ext cx="3109975" cy="22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Dispositivos de Armazenamento</a:t>
            </a:r>
            <a:endParaRPr/>
          </a:p>
        </p:txBody>
      </p:sp>
      <p:sp>
        <p:nvSpPr>
          <p:cNvPr id="351" name="Google Shape;351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45" title="me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549" y="1853850"/>
            <a:ext cx="7749150" cy="34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Percepção, processamento e tomada de decisão</a:t>
            </a:r>
            <a:endParaRPr/>
          </a:p>
        </p:txBody>
      </p:sp>
      <p:sp>
        <p:nvSpPr>
          <p:cNvPr id="358" name="Google Shape;358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6"/>
          <p:cNvPicPr preferRelativeResize="0"/>
          <p:nvPr/>
        </p:nvPicPr>
        <p:blipFill rotWithShape="1">
          <a:blip r:embed="rId3">
            <a:alphaModFix/>
          </a:blip>
          <a:srcRect b="26815" l="33563" r="34364" t="39194"/>
          <a:stretch/>
        </p:blipFill>
        <p:spPr>
          <a:xfrm>
            <a:off x="854375" y="1938549"/>
            <a:ext cx="4991548" cy="297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Básica do Computador</a:t>
            </a:r>
            <a:endParaRPr/>
          </a:p>
        </p:txBody>
      </p:sp>
      <p:sp>
        <p:nvSpPr>
          <p:cNvPr id="365" name="Google Shape;365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47" title="arquitetura_com_imagens_final.png"/>
          <p:cNvPicPr preferRelativeResize="0"/>
          <p:nvPr/>
        </p:nvPicPr>
        <p:blipFill rotWithShape="1">
          <a:blip r:embed="rId3">
            <a:alphaModFix/>
          </a:blip>
          <a:srcRect b="0" l="0" r="0" t="16478"/>
          <a:stretch/>
        </p:blipFill>
        <p:spPr>
          <a:xfrm>
            <a:off x="1251475" y="1853850"/>
            <a:ext cx="6261300" cy="33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Software</a:t>
            </a:r>
            <a:endParaRPr/>
          </a:p>
        </p:txBody>
      </p:sp>
      <p:sp>
        <p:nvSpPr>
          <p:cNvPr id="372" name="Google Shape;372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Operacional.</a:t>
            </a:r>
            <a:b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Aplicativos.</a:t>
            </a:r>
            <a:b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Utilitários.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450" y="1853851"/>
            <a:ext cx="5074376" cy="19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800" y="1730675"/>
            <a:ext cx="5805024" cy="38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 title="utilitarios.jpg"/>
          <p:cNvPicPr preferRelativeResize="0"/>
          <p:nvPr/>
        </p:nvPicPr>
        <p:blipFill rotWithShape="1">
          <a:blip r:embed="rId5">
            <a:alphaModFix/>
          </a:blip>
          <a:srcRect b="4960" l="0" r="0" t="64091"/>
          <a:stretch/>
        </p:blipFill>
        <p:spPr>
          <a:xfrm>
            <a:off x="2755800" y="1929650"/>
            <a:ext cx="6388200" cy="296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Bloco de Notas</a:t>
            </a:r>
            <a:endParaRPr/>
          </a:p>
        </p:txBody>
      </p:sp>
      <p:sp>
        <p:nvSpPr>
          <p:cNvPr id="381" name="Google Shape;381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• Editor de texto simples.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• Ideal para anotações rápidas.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• Pode salvar arquivos .txt ou .csv.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• Não oferece cálculos nem gráficos.</a:t>
            </a:r>
            <a:endParaRPr/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163" y="685788"/>
            <a:ext cx="425767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200" y="2905113"/>
            <a:ext cx="42481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/>
          <p:nvPr/>
        </p:nvSpPr>
        <p:spPr>
          <a:xfrm rot="-1162">
            <a:off x="3210795" y="3394303"/>
            <a:ext cx="887400" cy="90300"/>
          </a:xfrm>
          <a:prstGeom prst="rightArrow">
            <a:avLst>
              <a:gd fmla="val 50000" name="adj1"/>
              <a:gd fmla="val 172885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49"/>
          <p:cNvSpPr/>
          <p:nvPr/>
        </p:nvSpPr>
        <p:spPr>
          <a:xfrm rot="-2090189">
            <a:off x="2556022" y="2778244"/>
            <a:ext cx="1892212" cy="74567"/>
          </a:xfrm>
          <a:prstGeom prst="rightArrow">
            <a:avLst>
              <a:gd fmla="val 50000" name="adj1"/>
              <a:gd fmla="val 312554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Planilhas</a:t>
            </a:r>
            <a:endParaRPr/>
          </a:p>
        </p:txBody>
      </p:sp>
      <p:sp>
        <p:nvSpPr>
          <p:cNvPr id="391" name="Google Shape;391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Organiza dados em linhas e colunas (células).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• Permite cálculos automáticos (fórmulas).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• Endereçamento: A1, B2...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• Gera gráficos.</a:t>
            </a:r>
            <a:endParaRPr/>
          </a:p>
        </p:txBody>
      </p:sp>
      <p:pic>
        <p:nvPicPr>
          <p:cNvPr id="392" name="Google Shape;3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588" y="581025"/>
            <a:ext cx="490537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0"/>
          <p:cNvSpPr/>
          <p:nvPr/>
        </p:nvSpPr>
        <p:spPr>
          <a:xfrm rot="-809720">
            <a:off x="2731355" y="2769380"/>
            <a:ext cx="1703331" cy="78729"/>
          </a:xfrm>
          <a:prstGeom prst="rightArrow">
            <a:avLst>
              <a:gd fmla="val 50000" name="adj1"/>
              <a:gd fmla="val 312554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50"/>
          <p:cNvSpPr/>
          <p:nvPr/>
        </p:nvSpPr>
        <p:spPr>
          <a:xfrm rot="372799">
            <a:off x="1794508" y="4013538"/>
            <a:ext cx="6134133" cy="723947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50"/>
          <p:cNvSpPr/>
          <p:nvPr/>
        </p:nvSpPr>
        <p:spPr>
          <a:xfrm flipH="1" rot="10642226">
            <a:off x="2358381" y="1490257"/>
            <a:ext cx="4740792" cy="535751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1 – Análise do Sistema Operacional </a:t>
            </a:r>
            <a:endParaRPr/>
          </a:p>
        </p:txBody>
      </p:sp>
      <p:sp>
        <p:nvSpPr>
          <p:cNvPr id="401" name="Google Shape;401;p51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acessar informações básicas do sistema operacional e hardware.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Pressione as teclas: </a:t>
            </a: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Windows + E 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AutoNum type="arabicPeriod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com o botão direito em:</a:t>
            </a:r>
            <a:r>
              <a:rPr lang="pt-BR"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Este computador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Arial"/>
              <a:buAutoNum type="arabicPeriod"/>
            </a:pPr>
            <a:r>
              <a:rPr lang="pt-BR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Selecione:  Propriedades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 o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Bloco de Notas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digite as informações exibidas na tela:</a:t>
            </a: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Sistema Operacional: ___________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Processador: ___________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Memória RAM: ___________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Tipo de Sistema: ___________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Salve o arquivo como: </a:t>
            </a: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info_computador.txt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Usar a informática como ferramenta no processo de aprendizagem </a:t>
            </a:r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" y="532475"/>
            <a:ext cx="451525" cy="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0" y="4627800"/>
            <a:ext cx="5562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Universidade Federal da Paraíba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Departamento de Ciências Fundamentais e Sociais CCA</a:t>
            </a:r>
            <a:endParaRPr sz="1000"/>
          </a:p>
        </p:txBody>
      </p:sp>
      <p:sp>
        <p:nvSpPr>
          <p:cNvPr id="120" name="Google Shape;120;p16"/>
          <p:cNvSpPr txBox="1"/>
          <p:nvPr/>
        </p:nvSpPr>
        <p:spPr>
          <a:xfrm>
            <a:off x="4970400" y="4743300"/>
            <a:ext cx="417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felipeoliveira.ufpb@gmail.com</a:t>
            </a:r>
            <a:r>
              <a:rPr b="1" lang="pt-BR" sz="1100">
                <a:solidFill>
                  <a:srgbClr val="5E5E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rgbClr val="5E5E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2 -  Umidade e temperatura</a:t>
            </a:r>
            <a:endParaRPr/>
          </a:p>
        </p:txBody>
      </p:sp>
      <p:sp>
        <p:nvSpPr>
          <p:cNvPr id="407" name="Google Shape;407;p52"/>
          <p:cNvSpPr txBox="1"/>
          <p:nvPr>
            <p:ph idx="1" type="body"/>
          </p:nvPr>
        </p:nvSpPr>
        <p:spPr>
          <a:xfrm>
            <a:off x="729450" y="2078875"/>
            <a:ext cx="76887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Crie uma nova pasta e nomeie com seu nome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Abra o bloco de notas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Digite os dados simulados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Salve como </a:t>
            </a:r>
            <a:r>
              <a:rPr b="1" lang="pt-BR"/>
              <a:t>dados_coletados.csv</a:t>
            </a:r>
            <a:r>
              <a:rPr lang="pt-BR"/>
              <a:t> na sua pasta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Feche o bloco de notas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Abra o Software de planilhas (Excel)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Abra o arquivo dados_coletados.csv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Na célula B9, digite a fórmula =MÉDIA(B2:B8)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Tecle ENTER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Na célula C9, digite a fórmula =MÉDIA(C2:C8)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Tecle ENTER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Selecione todos os dados, clique INSERIR&gt; GRÁFICO DE LINHA</a:t>
            </a:r>
            <a:endParaRPr/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877" y="1775977"/>
            <a:ext cx="2839750" cy="22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2"/>
          <p:cNvSpPr/>
          <p:nvPr/>
        </p:nvSpPr>
        <p:spPr>
          <a:xfrm>
            <a:off x="3302550" y="2647675"/>
            <a:ext cx="2093400" cy="1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3 – Produtividade Agrícola </a:t>
            </a:r>
            <a:endParaRPr/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729450" y="1756650"/>
            <a:ext cx="76887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Calcular produtividade agrícola e classificar talhões.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Passos: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Excel, crie a seguinte tabela: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Adicione à direita a coluna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Produtividade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(kg/ha) e insira  a fórmula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=B2/C2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Adicione à direita a coluna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Classificação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insira a fórmula: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=SE(D2&gt;2000;"Alta";"Baixa")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Calcule: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Produção Total: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=SOMA(B2:B6)</a:t>
            </a:r>
            <a:b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Produtividade Média: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=MÉDIA(D2:D6)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Salve como: produtividade.xls</a:t>
            </a:r>
            <a:endParaRPr/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675" y="2180950"/>
            <a:ext cx="27432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Conteúdo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Introdução a informática.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Unidade 1 - Editor de planilhas (</a:t>
            </a:r>
            <a:r>
              <a:rPr lang="pt-BR"/>
              <a:t>EXCEL), uso de bases de dados para modelagem de dados e Aplicações.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 Unidade 2 - Editor de apresentações (POWER POINT)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Unidade 3 - Editor de textos (WORD)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" y="532475"/>
            <a:ext cx="451525" cy="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0" y="4627800"/>
            <a:ext cx="5562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Universidade Federal da Paraíba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Departamento de Ciências Fundamentais e Sociais CCA</a:t>
            </a:r>
            <a:endParaRPr sz="1000"/>
          </a:p>
        </p:txBody>
      </p:sp>
      <p:sp>
        <p:nvSpPr>
          <p:cNvPr id="129" name="Google Shape;129;p17"/>
          <p:cNvSpPr txBox="1"/>
          <p:nvPr/>
        </p:nvSpPr>
        <p:spPr>
          <a:xfrm>
            <a:off x="4970400" y="4743300"/>
            <a:ext cx="417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felipeoliveira.ufpb@gmail.com</a:t>
            </a:r>
            <a:r>
              <a:rPr b="1" lang="pt-BR" sz="1100">
                <a:solidFill>
                  <a:srgbClr val="5E5E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rgbClr val="5E5E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Habilidades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Demonstrar conhecimento básico em informática e usar as ferramentas da informática para produção de material acadêmico.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" y="532475"/>
            <a:ext cx="451525" cy="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0" y="4627800"/>
            <a:ext cx="5562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Universidade Federal da Paraíba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Departamento de Ciências Fundamentais e Sociais CCA</a:t>
            </a:r>
            <a:endParaRPr sz="1000"/>
          </a:p>
        </p:txBody>
      </p:sp>
      <p:sp>
        <p:nvSpPr>
          <p:cNvPr id="138" name="Google Shape;138;p18"/>
          <p:cNvSpPr txBox="1"/>
          <p:nvPr/>
        </p:nvSpPr>
        <p:spPr>
          <a:xfrm>
            <a:off x="4970400" y="4743300"/>
            <a:ext cx="417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felipeoliveira.ufpb@gmail.com</a:t>
            </a:r>
            <a:r>
              <a:rPr b="1" lang="pt-BR" sz="1100">
                <a:solidFill>
                  <a:srgbClr val="5E5E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rgbClr val="5E5E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 de ensino e avaliação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Aulas expositivas, práticas em laboratório, com uso de ferramentas computacionais, resolução de problemas e exercícios.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Avaliação: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Provas sobre os conteúdos nas Unidades 1 e 2  + Trabalho na Unidade 3.</a:t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" y="532475"/>
            <a:ext cx="451525" cy="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0" y="4627800"/>
            <a:ext cx="5562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Universidade Federal da Paraíba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Departamento de Ciências Fundamentais e Sociais CCA</a:t>
            </a:r>
            <a:endParaRPr sz="1000"/>
          </a:p>
        </p:txBody>
      </p:sp>
      <p:sp>
        <p:nvSpPr>
          <p:cNvPr id="147" name="Google Shape;147;p19"/>
          <p:cNvSpPr txBox="1"/>
          <p:nvPr/>
        </p:nvSpPr>
        <p:spPr>
          <a:xfrm>
            <a:off x="4970400" y="4743300"/>
            <a:ext cx="417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felipeoliveira.ufpb@gmail.com</a:t>
            </a:r>
            <a:r>
              <a:rPr b="1" lang="pt-BR" sz="1100">
                <a:solidFill>
                  <a:srgbClr val="5E5E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rgbClr val="5E5E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831425" y="59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Calendário 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" y="532475"/>
            <a:ext cx="451525" cy="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4627800"/>
            <a:ext cx="5562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Universidade Federal da Paraíba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Departamento de Ciências Fundamentais e Sociais CCA</a:t>
            </a:r>
            <a:endParaRPr sz="1000"/>
          </a:p>
        </p:txBody>
      </p:sp>
      <p:sp>
        <p:nvSpPr>
          <p:cNvPr id="155" name="Google Shape;155;p20"/>
          <p:cNvSpPr txBox="1"/>
          <p:nvPr/>
        </p:nvSpPr>
        <p:spPr>
          <a:xfrm>
            <a:off x="4970400" y="4743300"/>
            <a:ext cx="417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felipeoliveira.ufpb@gmail.com</a:t>
            </a:r>
            <a:r>
              <a:rPr b="1" lang="pt-BR" sz="1100">
                <a:solidFill>
                  <a:srgbClr val="5E5E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rgbClr val="5E5E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650" y="0"/>
            <a:ext cx="5712688" cy="48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831425" y="59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Calendário 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" y="532475"/>
            <a:ext cx="451525" cy="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0" y="4627800"/>
            <a:ext cx="5562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Universidade Federal da Paraíba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Departamento de Ciências Fundamentais e Sociais CCA</a:t>
            </a:r>
            <a:endParaRPr sz="1000"/>
          </a:p>
        </p:txBody>
      </p:sp>
      <p:sp>
        <p:nvSpPr>
          <p:cNvPr id="164" name="Google Shape;164;p21"/>
          <p:cNvSpPr txBox="1"/>
          <p:nvPr/>
        </p:nvSpPr>
        <p:spPr>
          <a:xfrm>
            <a:off x="4970400" y="4743300"/>
            <a:ext cx="417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felipeoliveira.ufpb@gmail.com</a:t>
            </a:r>
            <a:r>
              <a:rPr b="1" lang="pt-BR" sz="1100">
                <a:solidFill>
                  <a:srgbClr val="5E5E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rgbClr val="5E5E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8325" y="31700"/>
            <a:ext cx="5602450" cy="48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